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notesSlides/notesSlide12.xml" ContentType="application/vnd.openxmlformats-officedocument.presentationml.notesSlide+xml"/>
  <Override PartName="/ppt/tags/tag24.xml" ContentType="application/vnd.openxmlformats-officedocument.presentationml.tags+xml"/>
  <Override PartName="/ppt/notesSlides/notesSlide13.xml" ContentType="application/vnd.openxmlformats-officedocument.presentationml.notesSlide+xml"/>
  <Override PartName="/ppt/tags/tag25.xml" ContentType="application/vnd.openxmlformats-officedocument.presentationml.tags+xml"/>
  <Override PartName="/ppt/notesSlides/notesSlide14.xml" ContentType="application/vnd.openxmlformats-officedocument.presentationml.notesSlide+xml"/>
  <Override PartName="/ppt/tags/tag26.xml" ContentType="application/vnd.openxmlformats-officedocument.presentationml.tags+xml"/>
  <Override PartName="/ppt/notesSlides/notesSlide15.xml" ContentType="application/vnd.openxmlformats-officedocument.presentationml.notesSlide+xml"/>
  <Override PartName="/ppt/tags/tag27.xml" ContentType="application/vnd.openxmlformats-officedocument.presentationml.tags+xml"/>
  <Override PartName="/ppt/notesSlides/notesSlide16.xml" ContentType="application/vnd.openxmlformats-officedocument.presentationml.notesSlide+xml"/>
  <Override PartName="/ppt/tags/tag28.xml" ContentType="application/vnd.openxmlformats-officedocument.presentationml.tags+xml"/>
  <Override PartName="/ppt/notesSlides/notesSlide17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354" r:id="rId4"/>
    <p:sldId id="258" r:id="rId5"/>
    <p:sldId id="377" r:id="rId6"/>
    <p:sldId id="446" r:id="rId7"/>
    <p:sldId id="457" r:id="rId8"/>
    <p:sldId id="436" r:id="rId9"/>
    <p:sldId id="447" r:id="rId10"/>
    <p:sldId id="448" r:id="rId11"/>
    <p:sldId id="384" r:id="rId12"/>
    <p:sldId id="449" r:id="rId13"/>
    <p:sldId id="450" r:id="rId14"/>
    <p:sldId id="285" r:id="rId15"/>
    <p:sldId id="437" r:id="rId16"/>
    <p:sldId id="375" r:id="rId17"/>
    <p:sldId id="451" r:id="rId18"/>
    <p:sldId id="455" r:id="rId19"/>
    <p:sldId id="453" r:id="rId20"/>
    <p:sldId id="452" r:id="rId21"/>
    <p:sldId id="456" r:id="rId22"/>
    <p:sldId id="454" r:id="rId23"/>
    <p:sldId id="303" r:id="rId24"/>
    <p:sldId id="306" r:id="rId25"/>
    <p:sldId id="43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DB846BB-3E6F-40FE-8CBF-1203B5F83EC3}">
          <p14:sldIdLst>
            <p14:sldId id="256"/>
            <p14:sldId id="257"/>
            <p14:sldId id="354"/>
            <p14:sldId id="258"/>
            <p14:sldId id="377"/>
            <p14:sldId id="446"/>
            <p14:sldId id="457"/>
            <p14:sldId id="436"/>
            <p14:sldId id="447"/>
            <p14:sldId id="448"/>
            <p14:sldId id="384"/>
            <p14:sldId id="449"/>
            <p14:sldId id="450"/>
          </p14:sldIdLst>
        </p14:section>
        <p14:section name="移动app" id="{6E2E37A5-650D-4E17-8107-70A8ACDF3BCE}">
          <p14:sldIdLst>
            <p14:sldId id="285"/>
            <p14:sldId id="437"/>
            <p14:sldId id="375"/>
            <p14:sldId id="451"/>
            <p14:sldId id="455"/>
            <p14:sldId id="453"/>
            <p14:sldId id="452"/>
            <p14:sldId id="456"/>
            <p14:sldId id="454"/>
          </p14:sldIdLst>
        </p14:section>
        <p14:section name="问题反馈" id="{1F67B709-0C92-45AD-9635-C5CA57D091B5}">
          <p14:sldIdLst>
            <p14:sldId id="303"/>
            <p14:sldId id="306"/>
            <p14:sldId id="43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81">
          <p15:clr>
            <a:srgbClr val="A4A3A4"/>
          </p15:clr>
        </p15:guide>
        <p15:guide id="2" pos="3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晨旭" initials="刘晨旭" lastIdx="5" clrIdx="0"/>
  <p:cmAuthor id="2" name="yjw" initials="何湘东" lastIdx="1" clrIdx="1"/>
  <p:cmAuthor id="3" name="admin" initials="微软用户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7A5F6"/>
    <a:srgbClr val="C2CBFA"/>
    <a:srgbClr val="3F30EB"/>
    <a:srgbClr val="0D46C7"/>
    <a:srgbClr val="2965F1"/>
    <a:srgbClr val="05D5F9"/>
    <a:srgbClr val="00E2FB"/>
    <a:srgbClr val="DCDCDC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3775" autoAdjust="0"/>
  </p:normalViewPr>
  <p:slideViewPr>
    <p:cSldViewPr snapToGrid="0">
      <p:cViewPr varScale="1">
        <p:scale>
          <a:sx n="111" d="100"/>
          <a:sy n="111" d="100"/>
        </p:scale>
        <p:origin x="108" y="304"/>
      </p:cViewPr>
      <p:guideLst>
        <p:guide orient="horz" pos="2281"/>
        <p:guide pos="39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字魂59号-创粗黑" panose="00000500000000000000" charset="-122"/>
              </a:rPr>
              <a:t>2022/10/12</a:t>
            </a:fld>
            <a:endParaRPr lang="zh-CN" altLang="en-US">
              <a:cs typeface="字魂59号-创粗黑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字魂59号-创粗黑" panose="00000500000000000000" charset="-122"/>
              </a:rPr>
              <a:t>‹#›</a:t>
            </a:fld>
            <a:endParaRPr lang="zh-CN" altLang="en-US">
              <a:cs typeface="字魂59号-创粗黑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2022/10/12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charset="-122"/>
        <a:ea typeface="字魂59号-创粗黑" panose="00000500000000000000" charset="-122"/>
        <a:cs typeface="字魂59号-创粗黑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charset="-122"/>
        <a:ea typeface="字魂59号-创粗黑" panose="00000500000000000000" charset="-122"/>
        <a:cs typeface="字魂59号-创粗黑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charset="-122"/>
        <a:ea typeface="字魂59号-创粗黑" panose="00000500000000000000" charset="-122"/>
        <a:cs typeface="字魂59号-创粗黑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charset="-122"/>
        <a:ea typeface="字魂59号-创粗黑" panose="00000500000000000000" charset="-122"/>
        <a:cs typeface="字魂59号-创粗黑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charset="-122"/>
        <a:ea typeface="字魂59号-创粗黑" panose="00000500000000000000" charset="-122"/>
        <a:cs typeface="字魂59号-创粗黑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5771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677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710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191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2997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3499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6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702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153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463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067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633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100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t="17514" b="1738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7" y="159026"/>
            <a:ext cx="2385391" cy="1004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212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 flipH="1">
            <a:off x="1597660" y="-1597025"/>
            <a:ext cx="1583055" cy="4777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29776" y="277562"/>
            <a:ext cx="10972800" cy="49847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11" Type="http://schemas.openxmlformats.org/officeDocument/2006/relationships/tags" Target="../tags/tag6.xml"/><Relationship Id="rId5" Type="http://schemas.openxmlformats.org/officeDocument/2006/relationships/theme" Target="../theme/theme1.xml"/><Relationship Id="rId10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字魂59号-创粗黑" panose="00000500000000000000" charset="-122"/>
          <a:ea typeface="字魂59号-创粗黑" panose="00000500000000000000" charset="-122"/>
          <a:cs typeface="字魂59号-创粗黑" panose="00000500000000000000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字魂59号-创粗黑" panose="00000500000000000000" charset="-122"/>
          <a:ea typeface="字魂59号-创粗黑" panose="00000500000000000000" charset="-122"/>
          <a:cs typeface="字魂59号-创粗黑" panose="00000500000000000000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字魂59号-创粗黑" panose="00000500000000000000" charset="-122"/>
          <a:ea typeface="字魂59号-创粗黑" panose="00000500000000000000" charset="-122"/>
          <a:cs typeface="字魂59号-创粗黑" panose="00000500000000000000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字魂59号-创粗黑" panose="00000500000000000000" charset="-122"/>
          <a:ea typeface="字魂59号-创粗黑" panose="00000500000000000000" charset="-122"/>
          <a:cs typeface="字魂59号-创粗黑" panose="00000500000000000000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字魂59号-创粗黑" panose="00000500000000000000" charset="-122"/>
          <a:ea typeface="字魂59号-创粗黑" panose="00000500000000000000" charset="-122"/>
          <a:cs typeface="字魂59号-创粗黑" panose="00000500000000000000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字魂59号-创粗黑" panose="00000500000000000000" charset="-122"/>
          <a:ea typeface="字魂59号-创粗黑" panose="00000500000000000000" charset="-122"/>
          <a:cs typeface="字魂59号-创粗黑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61393" y="1929347"/>
            <a:ext cx="97568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江苏第二师范学院</a:t>
            </a:r>
            <a:br>
              <a:rPr lang="en-US" altLang="zh-CN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智慧校园培训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360975" y="4914210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2022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85816" y="441767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</a:rPr>
              <a:t>信息化办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24CD31B-879C-9100-3A24-509C79E2E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733" y="423282"/>
            <a:ext cx="2133710" cy="4445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8115" y="281305"/>
            <a:ext cx="316166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门户功能介绍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1D5077F-2A5D-0DA9-8DF1-D2B43050C8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9524" y="914400"/>
            <a:ext cx="5820842" cy="329816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26FA316-2164-FEB6-32A7-618D9EF34F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8806" y="2794957"/>
            <a:ext cx="7323194" cy="378360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8667170C-919D-EDB2-1B57-2782A84F6BA1}"/>
              </a:ext>
            </a:extLst>
          </p:cNvPr>
          <p:cNvSpPr txBox="1"/>
          <p:nvPr/>
        </p:nvSpPr>
        <p:spPr>
          <a:xfrm>
            <a:off x="8913962" y="1035170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应用快捷查看、数据分析查看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58177C0-B586-5CA3-6BBE-2CA6BB7F5281}"/>
              </a:ext>
            </a:extLst>
          </p:cNvPr>
          <p:cNvSpPr txBox="1"/>
          <p:nvPr/>
        </p:nvSpPr>
        <p:spPr>
          <a:xfrm>
            <a:off x="909864" y="510971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学校新闻查看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676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5575" y="312738"/>
            <a:ext cx="316166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办事大厅功能介绍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8C35505-4287-3943-06D9-1DDAEE8B32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0604" y="1563572"/>
            <a:ext cx="8099574" cy="467332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3FC7DCF-6BA2-E112-AC36-0F79CAC1AF9F}"/>
              </a:ext>
            </a:extLst>
          </p:cNvPr>
          <p:cNvSpPr txBox="1"/>
          <p:nvPr/>
        </p:nvSpPr>
        <p:spPr>
          <a:xfrm>
            <a:off x="4687019" y="868392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查看所有应用：支持搜索，分类等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982E1D-A75C-B254-50A7-565FB581C241}"/>
              </a:ext>
            </a:extLst>
          </p:cNvPr>
          <p:cNvSpPr txBox="1"/>
          <p:nvPr/>
        </p:nvSpPr>
        <p:spPr>
          <a:xfrm>
            <a:off x="232913" y="2941607"/>
            <a:ext cx="341632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页头快捷方式：</a:t>
            </a:r>
            <a:endParaRPr lang="en-US" altLang="zh-CN" dirty="0"/>
          </a:p>
          <a:p>
            <a:r>
              <a:rPr lang="zh-CN" altLang="en-US" dirty="0"/>
              <a:t>个人事务：查看个人相关的事务</a:t>
            </a:r>
            <a:endParaRPr lang="en-US" altLang="zh-CN" dirty="0"/>
          </a:p>
          <a:p>
            <a:r>
              <a:rPr lang="zh-CN" altLang="en-US" dirty="0"/>
              <a:t>日程中心：查看日程详情</a:t>
            </a:r>
            <a:endParaRPr lang="en-US" altLang="zh-CN" dirty="0"/>
          </a:p>
          <a:p>
            <a:r>
              <a:rPr lang="zh-CN" altLang="en-US" dirty="0"/>
              <a:t>消息中心：查看发送的站内信</a:t>
            </a:r>
            <a:endParaRPr lang="en-US" altLang="zh-CN" dirty="0"/>
          </a:p>
          <a:p>
            <a:r>
              <a:rPr lang="zh-CN" altLang="en-US" dirty="0"/>
              <a:t>资讯中心：查看学校新闻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5575" y="312738"/>
            <a:ext cx="316166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流程的申请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-PC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端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3FC7DCF-6BA2-E112-AC36-0F79CAC1AF9F}"/>
              </a:ext>
            </a:extLst>
          </p:cNvPr>
          <p:cNvSpPr txBox="1"/>
          <p:nvPr/>
        </p:nvSpPr>
        <p:spPr>
          <a:xfrm>
            <a:off x="4687019" y="868392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点击应用名称进入申请页面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982E1D-A75C-B254-50A7-565FB581C241}"/>
              </a:ext>
            </a:extLst>
          </p:cNvPr>
          <p:cNvSpPr txBox="1"/>
          <p:nvPr/>
        </p:nvSpPr>
        <p:spPr>
          <a:xfrm>
            <a:off x="232913" y="2941607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按照要求填写申请表单，提交即可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2F41D15-A573-CAF2-AC24-3314F187C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5018" y="1644770"/>
            <a:ext cx="7882914" cy="42938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353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5575" y="312738"/>
            <a:ext cx="316166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流程的审核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-PC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端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7B8E967-CA3B-A9CF-1282-612F2C6EA4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6407" y="1299785"/>
            <a:ext cx="6854352" cy="306949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D7A2A30-497C-332B-F84E-8AEA82A690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9551" y="2530415"/>
            <a:ext cx="6225848" cy="367772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369136B-53CC-385C-3746-29AF511EADAD}"/>
              </a:ext>
            </a:extLst>
          </p:cNvPr>
          <p:cNvSpPr txBox="1"/>
          <p:nvPr/>
        </p:nvSpPr>
        <p:spPr>
          <a:xfrm>
            <a:off x="724619" y="518160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点击待办事务，点击事项名称，</a:t>
            </a:r>
            <a:endParaRPr lang="en-US" altLang="zh-CN" dirty="0"/>
          </a:p>
          <a:p>
            <a:r>
              <a:rPr lang="zh-CN" altLang="en-US" dirty="0"/>
              <a:t>按照要求填写相关信息提交。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126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984984" y="2307479"/>
            <a:ext cx="4222032" cy="303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23900" b="1" dirty="0">
                <a:solidFill>
                  <a:schemeClr val="bg1">
                    <a:alpha val="23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1" name="1"/>
          <p:cNvSpPr txBox="1"/>
          <p:nvPr/>
        </p:nvSpPr>
        <p:spPr>
          <a:xfrm>
            <a:off x="1848802" y="2466685"/>
            <a:ext cx="8709929" cy="14346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智慧校园移动</a:t>
            </a:r>
            <a:r>
              <a:rPr lang="en-US" altLang="zh-CN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APP</a:t>
            </a:r>
            <a:r>
              <a:rPr lang="zh-CN" altLang="en-US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使用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4DBA7C9-39CB-B49A-0213-5C1F880881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733" y="423282"/>
            <a:ext cx="2133710" cy="4445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8115" y="281305"/>
            <a:ext cx="316166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下载安装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63AFE08C-51EB-7AEB-F628-62BAA87388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577" y="1587259"/>
            <a:ext cx="4673102" cy="4119473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5B0043AF-97E8-9657-92FB-7D17F45B44A3}"/>
              </a:ext>
            </a:extLst>
          </p:cNvPr>
          <p:cNvSpPr txBox="1"/>
          <p:nvPr/>
        </p:nvSpPr>
        <p:spPr>
          <a:xfrm>
            <a:off x="0" y="334129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安卓系统：扫描二维码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A88A4BD-74AF-EC5A-50DC-D95DDD660D48}"/>
              </a:ext>
            </a:extLst>
          </p:cNvPr>
          <p:cNvSpPr txBox="1"/>
          <p:nvPr/>
        </p:nvSpPr>
        <p:spPr>
          <a:xfrm>
            <a:off x="7758022" y="3202798"/>
            <a:ext cx="4661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b="0" i="0" dirty="0" err="1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打开应用商店，搜索“智慧江苏二师”</a:t>
            </a:r>
            <a:endParaRPr lang="en-US" altLang="zh-CN" b="0" i="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点击下载，即可正常安装使用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407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8115" y="281305"/>
            <a:ext cx="366903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移动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登录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3DDEF9C8-1635-3B3F-E590-E7005B02F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532" y="281305"/>
            <a:ext cx="2615195" cy="6145262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50280E74-F051-D582-A140-CE7AC31CD328}"/>
              </a:ext>
            </a:extLst>
          </p:cNvPr>
          <p:cNvSpPr txBox="1"/>
          <p:nvPr/>
        </p:nvSpPr>
        <p:spPr>
          <a:xfrm>
            <a:off x="460375" y="2110596"/>
            <a:ext cx="34163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首页显示登录提示，常用应用，</a:t>
            </a:r>
            <a:endParaRPr lang="en-US" altLang="zh-CN" dirty="0"/>
          </a:p>
          <a:p>
            <a:r>
              <a:rPr lang="zh-CN" altLang="en-US" dirty="0"/>
              <a:t>新闻资讯等，点击登录输入</a:t>
            </a:r>
            <a:endParaRPr lang="en-US" altLang="zh-CN" dirty="0"/>
          </a:p>
          <a:p>
            <a:r>
              <a:rPr lang="zh-CN" altLang="en-US" dirty="0"/>
              <a:t>统一身份认证账号密码登录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9E73FDB-17E0-00F4-B7F5-4622FF79CB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82148" y="511492"/>
            <a:ext cx="2034003" cy="440626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ED56C975-F158-81CE-32AC-E2B6FC93B90A}"/>
              </a:ext>
            </a:extLst>
          </p:cNvPr>
          <p:cNvSpPr txBox="1"/>
          <p:nvPr/>
        </p:nvSpPr>
        <p:spPr>
          <a:xfrm>
            <a:off x="8548408" y="5106839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登录时出现该提示，需要先</a:t>
            </a:r>
            <a:endParaRPr lang="en-US" altLang="zh-CN" dirty="0"/>
          </a:p>
          <a:p>
            <a:r>
              <a:rPr lang="zh-CN" altLang="en-US" dirty="0"/>
              <a:t>用浏览器访问</a:t>
            </a:r>
            <a:r>
              <a:rPr lang="en-US" altLang="zh-CN" dirty="0">
                <a:solidFill>
                  <a:srgbClr val="FF0000"/>
                </a:solidFill>
              </a:rPr>
              <a:t>my.jssnu.edu.cn</a:t>
            </a:r>
          </a:p>
          <a:p>
            <a:r>
              <a:rPr lang="zh-CN" altLang="en-US" dirty="0"/>
              <a:t>进行手机号校验和修改初始密码。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8115" y="281305"/>
            <a:ext cx="366903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移动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介绍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419AC28-FFE9-B6BE-F476-1AFCD38A20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1117" y="741680"/>
            <a:ext cx="2454168" cy="576687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7C9F344-41DB-4FCD-A572-DDAD6514E4ED}"/>
              </a:ext>
            </a:extLst>
          </p:cNvPr>
          <p:cNvSpPr txBox="1"/>
          <p:nvPr/>
        </p:nvSpPr>
        <p:spPr>
          <a:xfrm>
            <a:off x="113965" y="2720610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登录后，首页可以点击我的</a:t>
            </a:r>
            <a:endParaRPr lang="en-US" altLang="zh-CN" dirty="0"/>
          </a:p>
          <a:p>
            <a:r>
              <a:rPr lang="zh-CN" altLang="en-US" dirty="0"/>
              <a:t>卡片旁的</a:t>
            </a:r>
            <a:r>
              <a:rPr lang="zh-CN" altLang="en-US" dirty="0">
                <a:solidFill>
                  <a:srgbClr val="FF0000"/>
                </a:solidFill>
              </a:rPr>
              <a:t>管理</a:t>
            </a:r>
            <a:r>
              <a:rPr lang="zh-CN" altLang="en-US" dirty="0"/>
              <a:t>，增加卡片移动位置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4F7C05C-FFAA-92FA-50BB-97BBEDF73A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8269" y="741680"/>
            <a:ext cx="2410018" cy="56631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820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8115" y="281305"/>
            <a:ext cx="366903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移动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介绍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4CB84D-D6A8-CD0C-FAE2-0E70E68D0CC6}"/>
              </a:ext>
            </a:extLst>
          </p:cNvPr>
          <p:cNvSpPr txBox="1"/>
          <p:nvPr/>
        </p:nvSpPr>
        <p:spPr>
          <a:xfrm>
            <a:off x="307975" y="2783458"/>
            <a:ext cx="2613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学校的各类新闻，可以点击右上角根据自己的喜好调整展示栏目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8A6ABCD-ABFB-38D0-267E-58D75C5817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0442" y="832754"/>
            <a:ext cx="2446164" cy="574806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E8B536A-1FCA-844F-F986-903B81D6F1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7311" y="1045539"/>
            <a:ext cx="2355611" cy="55352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378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8115" y="281305"/>
            <a:ext cx="366903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移动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介绍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064F852-744D-4D1A-7C68-F3CAB25300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9215" y="1073547"/>
            <a:ext cx="2241383" cy="526686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40440D0-CC38-89FB-686D-C96358C0BC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3440" y="1000720"/>
            <a:ext cx="2241383" cy="526686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6E3BD63-34FE-4C4D-32C4-4037EAF843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9100" y="1073547"/>
            <a:ext cx="2179399" cy="512121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76554AC-B3EB-199C-295F-3C15E0ADDC62}"/>
              </a:ext>
            </a:extLst>
          </p:cNvPr>
          <p:cNvSpPr txBox="1"/>
          <p:nvPr/>
        </p:nvSpPr>
        <p:spPr>
          <a:xfrm>
            <a:off x="379562" y="2710823"/>
            <a:ext cx="38395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消息：收到的</a:t>
            </a:r>
            <a:r>
              <a:rPr lang="en-US" altLang="zh-CN" dirty="0"/>
              <a:t>app</a:t>
            </a:r>
            <a:r>
              <a:rPr lang="zh-CN" altLang="en-US" dirty="0"/>
              <a:t>消息</a:t>
            </a:r>
            <a:br>
              <a:rPr lang="en-US" altLang="zh-CN" dirty="0"/>
            </a:br>
            <a:r>
              <a:rPr lang="zh-CN" altLang="en-US" dirty="0"/>
              <a:t>应用：查看有权限的应用</a:t>
            </a:r>
            <a:endParaRPr lang="en-US" altLang="zh-CN" dirty="0"/>
          </a:p>
          <a:p>
            <a:r>
              <a:rPr lang="zh-CN" altLang="en-US" dirty="0"/>
              <a:t>我的：个人基础信息查看及</a:t>
            </a:r>
            <a:r>
              <a:rPr lang="en-US" altLang="zh-CN" dirty="0"/>
              <a:t>app</a:t>
            </a:r>
            <a:r>
              <a:rPr lang="zh-CN" altLang="en-US" dirty="0"/>
              <a:t>功能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833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4688298" y="617974"/>
            <a:ext cx="3200214" cy="107035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目录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/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CONTENTS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463196" y="2360106"/>
            <a:ext cx="4672330" cy="734583"/>
            <a:chOff x="2162007" y="1635395"/>
            <a:chExt cx="4672330" cy="734583"/>
          </a:xfrm>
        </p:grpSpPr>
        <p:sp>
          <p:nvSpPr>
            <p:cNvPr id="2" name="椭圆 1"/>
            <p:cNvSpPr/>
            <p:nvPr/>
          </p:nvSpPr>
          <p:spPr>
            <a:xfrm>
              <a:off x="2162007" y="1793495"/>
              <a:ext cx="569633" cy="57033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269258" y="1848008"/>
              <a:ext cx="355528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965F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178007" y="1635395"/>
              <a:ext cx="3656330" cy="661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首次登录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63196" y="3429000"/>
            <a:ext cx="5038102" cy="679784"/>
            <a:chOff x="2162007" y="1690194"/>
            <a:chExt cx="5038102" cy="679784"/>
          </a:xfrm>
        </p:grpSpPr>
        <p:sp>
          <p:nvSpPr>
            <p:cNvPr id="31" name="椭圆 30"/>
            <p:cNvSpPr/>
            <p:nvPr/>
          </p:nvSpPr>
          <p:spPr>
            <a:xfrm>
              <a:off x="2162007" y="1793495"/>
              <a:ext cx="569633" cy="57033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269258" y="1848008"/>
              <a:ext cx="355528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965F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169129" y="1690194"/>
              <a:ext cx="4030980" cy="661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智慧校园</a:t>
              </a:r>
              <a:r>
                <a:rPr lang="en-US" altLang="zh-CN" sz="28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PC</a:t>
              </a:r>
              <a:r>
                <a:rPr lang="zh-CN" altLang="en-US" sz="28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端使用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77801" y="4554384"/>
            <a:ext cx="5095875" cy="661848"/>
            <a:chOff x="2162007" y="1710043"/>
            <a:chExt cx="5095875" cy="661848"/>
          </a:xfrm>
        </p:grpSpPr>
        <p:sp>
          <p:nvSpPr>
            <p:cNvPr id="5" name="椭圆 4"/>
            <p:cNvSpPr/>
            <p:nvPr/>
          </p:nvSpPr>
          <p:spPr>
            <a:xfrm>
              <a:off x="2162007" y="1793495"/>
              <a:ext cx="569633" cy="57033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269258" y="1848008"/>
              <a:ext cx="355528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965F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63402" y="1710043"/>
              <a:ext cx="4094480" cy="661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智慧校园移动</a:t>
              </a:r>
              <a:r>
                <a:rPr lang="en-US" altLang="zh-CN" sz="28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APP</a:t>
              </a:r>
              <a:r>
                <a:rPr lang="zh-CN" altLang="en-US" sz="28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使用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81AB336-70A3-BFD7-CD19-41B63FB0F106}"/>
              </a:ext>
            </a:extLst>
          </p:cNvPr>
          <p:cNvGrpSpPr/>
          <p:nvPr/>
        </p:nvGrpSpPr>
        <p:grpSpPr>
          <a:xfrm>
            <a:off x="4463196" y="5574320"/>
            <a:ext cx="5095875" cy="661848"/>
            <a:chOff x="2162007" y="1710043"/>
            <a:chExt cx="5095875" cy="66184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987E88F-918D-9BE0-9D74-EB113C3ED655}"/>
                </a:ext>
              </a:extLst>
            </p:cNvPr>
            <p:cNvSpPr/>
            <p:nvPr/>
          </p:nvSpPr>
          <p:spPr>
            <a:xfrm>
              <a:off x="2162007" y="1793495"/>
              <a:ext cx="569633" cy="57033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EEF5824-C9F3-95B6-4CB9-3D4766B7B92C}"/>
                </a:ext>
              </a:extLst>
            </p:cNvPr>
            <p:cNvSpPr txBox="1"/>
            <p:nvPr/>
          </p:nvSpPr>
          <p:spPr>
            <a:xfrm>
              <a:off x="2269258" y="1848008"/>
              <a:ext cx="355528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965F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008C7E7-1508-60A4-66D8-8FF1387D3DCB}"/>
                </a:ext>
              </a:extLst>
            </p:cNvPr>
            <p:cNvSpPr txBox="1"/>
            <p:nvPr/>
          </p:nvSpPr>
          <p:spPr>
            <a:xfrm>
              <a:off x="3163402" y="1710043"/>
              <a:ext cx="4094480" cy="661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字魂59号-创粗黑" panose="00000500000000000000" charset="-122"/>
                  <a:sym typeface="Arial" panose="020B0604020202020204" pitchFamily="34" charset="0"/>
                </a:rPr>
                <a:t>问题反馈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01AD6DA2-517C-8777-0B38-06228FD80D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733" y="423282"/>
            <a:ext cx="2133710" cy="4445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8115" y="281305"/>
            <a:ext cx="366903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申请流程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AC38ABB-896F-683C-66F0-146BE1CAF1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2693" y="741680"/>
            <a:ext cx="2321897" cy="545606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B748981-B5D7-03F7-F355-B106C1D8B9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9726" y="949359"/>
            <a:ext cx="2145135" cy="504070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2F8A8CC-FE21-1E8D-CFF2-9AE1406E8029}"/>
              </a:ext>
            </a:extLst>
          </p:cNvPr>
          <p:cNvSpPr txBox="1"/>
          <p:nvPr/>
        </p:nvSpPr>
        <p:spPr>
          <a:xfrm>
            <a:off x="690114" y="2967487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点击应用，随后点击流程图标</a:t>
            </a:r>
            <a:endParaRPr lang="en-US" altLang="zh-CN" dirty="0"/>
          </a:p>
          <a:p>
            <a:r>
              <a:rPr lang="zh-CN" altLang="en-US" dirty="0"/>
              <a:t>即可进入申请页面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811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8115" y="281305"/>
            <a:ext cx="366903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审核流程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4E1C53E-0B3A-15A9-6D17-F0F7A189DB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7415" y="1224951"/>
            <a:ext cx="1875923" cy="4408099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50CCE4F-36B5-71A8-5B77-70D9D576E284}"/>
              </a:ext>
            </a:extLst>
          </p:cNvPr>
          <p:cNvSpPr txBox="1"/>
          <p:nvPr/>
        </p:nvSpPr>
        <p:spPr>
          <a:xfrm>
            <a:off x="155575" y="2173856"/>
            <a:ext cx="2409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可以点击待办事项中的待办，</a:t>
            </a:r>
            <a:endParaRPr lang="en-US" altLang="zh-CN" dirty="0"/>
          </a:p>
          <a:p>
            <a:r>
              <a:rPr lang="zh-CN" altLang="en-US" dirty="0"/>
              <a:t>进入待办事务，点击标题即可办理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67DBF55-9D33-456E-4C02-AB31182792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8871" y="1224951"/>
            <a:ext cx="1922423" cy="451736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3AD63C4-4361-5924-F165-2523C793FD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9459" y="1279584"/>
            <a:ext cx="1875923" cy="44080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95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8115" y="281305"/>
            <a:ext cx="366903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+mn-ea"/>
              </a:rPr>
              <a:t>审核流程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B71D055-FF8B-8AF1-F0BE-4FA5ED4BE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9311" y="1544286"/>
            <a:ext cx="1681967" cy="395233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FC0A415-5912-B4DB-6D6B-143CA5D96E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9368" y="1496684"/>
            <a:ext cx="1722482" cy="4047537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647826D-AA0C-B972-5F54-F82809688423}"/>
              </a:ext>
            </a:extLst>
          </p:cNvPr>
          <p:cNvSpPr txBox="1"/>
          <p:nvPr/>
        </p:nvSpPr>
        <p:spPr>
          <a:xfrm>
            <a:off x="537673" y="2580982"/>
            <a:ext cx="2194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审核人会收到消息，从消息页面中点进去，点击消息进入待办页面。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4FA40CAA-9426-0497-6023-DB0A9B5D07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4195" y="1544286"/>
            <a:ext cx="1605269" cy="37721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440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984984" y="2307479"/>
            <a:ext cx="4222032" cy="303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23900" b="1" dirty="0">
                <a:solidFill>
                  <a:schemeClr val="bg1">
                    <a:alpha val="23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1" name="1"/>
          <p:cNvSpPr txBox="1"/>
          <p:nvPr/>
        </p:nvSpPr>
        <p:spPr>
          <a:xfrm>
            <a:off x="2981739" y="2875002"/>
            <a:ext cx="7117660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问题反馈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317B000-4FB1-07B9-F6EC-209EC3CDED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733" y="423282"/>
            <a:ext cx="2133710" cy="4445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"/>
          <p:cNvSpPr txBox="1"/>
          <p:nvPr/>
        </p:nvSpPr>
        <p:spPr>
          <a:xfrm>
            <a:off x="158115" y="281305"/>
            <a:ext cx="313182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反馈渠道</a:t>
            </a:r>
            <a:endParaRPr lang="en-US" altLang="zh-CN" sz="2400" dirty="0">
              <a:solidFill>
                <a:schemeClr val="bg1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4FCA9B-E39F-C594-E7DC-D2B76F1610C4}"/>
              </a:ext>
            </a:extLst>
          </p:cNvPr>
          <p:cNvSpPr txBox="1"/>
          <p:nvPr/>
        </p:nvSpPr>
        <p:spPr>
          <a:xfrm>
            <a:off x="2576422" y="1116008"/>
            <a:ext cx="1713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QQ</a:t>
            </a:r>
            <a:r>
              <a:rPr lang="zh-CN" altLang="en-US" dirty="0"/>
              <a:t>群在线反馈</a:t>
            </a:r>
            <a:br>
              <a:rPr lang="en-US" altLang="zh-CN" dirty="0"/>
            </a:b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5996A8-619B-7BB3-4B69-85C6260A5F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853" y="1439173"/>
            <a:ext cx="2937172" cy="52634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97E6AD8-6F29-7D0F-BAED-6F9F1B81E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2184" y="2422969"/>
            <a:ext cx="3524431" cy="329581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3E6CBDB-2CD5-18AA-0565-037634DAD321}"/>
              </a:ext>
            </a:extLst>
          </p:cNvPr>
          <p:cNvSpPr txBox="1"/>
          <p:nvPr/>
        </p:nvSpPr>
        <p:spPr>
          <a:xfrm>
            <a:off x="7605622" y="165947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门户在线反馈</a:t>
            </a:r>
            <a:br>
              <a:rPr lang="en-US" altLang="zh-CN" dirty="0"/>
            </a:b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"/>
          <p:cNvSpPr txBox="1"/>
          <p:nvPr/>
        </p:nvSpPr>
        <p:spPr>
          <a:xfrm>
            <a:off x="2981739" y="2875002"/>
            <a:ext cx="7117660" cy="11068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谢谢观看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CF309E0-7D76-6C56-6965-680CFC01F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733" y="423282"/>
            <a:ext cx="2133710" cy="4445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55245" y="133368"/>
            <a:ext cx="165923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功能简介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27" name="AutoShape 5">
            <a:extLst>
              <a:ext uri="{FF2B5EF4-FFF2-40B4-BE49-F238E27FC236}">
                <a16:creationId xmlns:a16="http://schemas.microsoft.com/office/drawing/2014/main" id="{9B8A831D-A142-45E7-BF87-0D3E344CAD39}"/>
              </a:ext>
            </a:extLst>
          </p:cNvPr>
          <p:cNvSpPr>
            <a:spLocks noChangeArrowheads="1"/>
          </p:cNvSpPr>
          <p:nvPr/>
        </p:nvSpPr>
        <p:spPr bwMode="auto">
          <a:xfrm rot="19755948">
            <a:off x="488726" y="1543714"/>
            <a:ext cx="8073320" cy="1085850"/>
          </a:xfrm>
          <a:prstGeom prst="curvedDownArrow">
            <a:avLst>
              <a:gd name="adj1" fmla="val 28826"/>
              <a:gd name="adj2" fmla="val 133914"/>
              <a:gd name="adj3" fmla="val 33333"/>
            </a:avLst>
          </a:prstGeom>
          <a:solidFill>
            <a:srgbClr val="FFC000"/>
          </a:solidFill>
          <a:ln w="9525">
            <a:solidFill>
              <a:srgbClr val="8E9927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 dirty="0">
              <a:solidFill>
                <a:srgbClr val="8E9927"/>
              </a:solidFill>
              <a:effectLst>
                <a:outerShdw blurRad="38100" dist="38100" dir="2700000" algn="tl">
                  <a:srgbClr val="FFFFFF"/>
                </a:outerShdw>
              </a:effectLst>
              <a:ea typeface="华文新魏" panose="02010800040101010101" pitchFamily="2" charset="-122"/>
            </a:endParaRPr>
          </a:p>
        </p:txBody>
      </p:sp>
      <p:sp>
        <p:nvSpPr>
          <p:cNvPr id="28" name="AutoShape 2">
            <a:extLst>
              <a:ext uri="{FF2B5EF4-FFF2-40B4-BE49-F238E27FC236}">
                <a16:creationId xmlns:a16="http://schemas.microsoft.com/office/drawing/2014/main" id="{E6871A20-67E2-41F0-9B5C-E1509EAAD2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1816" y="3654685"/>
            <a:ext cx="1676400" cy="1066800"/>
          </a:xfrm>
          <a:prstGeom prst="chevron">
            <a:avLst>
              <a:gd name="adj" fmla="val 39286"/>
            </a:avLst>
          </a:prstGeom>
          <a:solidFill>
            <a:srgbClr val="92D050"/>
          </a:solidFill>
          <a:ln w="9525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92D050"/>
            </a:extrusionClr>
          </a:sp3d>
        </p:spPr>
        <p:txBody>
          <a:bodyPr wrap="none" lIns="198000" rIns="18000" anchor="ctr"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网上</a:t>
            </a:r>
            <a:b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</a:b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申请</a:t>
            </a:r>
          </a:p>
        </p:txBody>
      </p:sp>
      <p:sp>
        <p:nvSpPr>
          <p:cNvPr id="32" name="AutoShape 8">
            <a:extLst>
              <a:ext uri="{FF2B5EF4-FFF2-40B4-BE49-F238E27FC236}">
                <a16:creationId xmlns:a16="http://schemas.microsoft.com/office/drawing/2014/main" id="{34B5198C-0A2D-4527-9163-43059DAF53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8044" y="1727184"/>
            <a:ext cx="1371600" cy="858838"/>
          </a:xfrm>
          <a:prstGeom prst="irregularSeal2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使用</a:t>
            </a:r>
          </a:p>
        </p:txBody>
      </p:sp>
      <p:sp>
        <p:nvSpPr>
          <p:cNvPr id="33" name="AutoShape 9">
            <a:extLst>
              <a:ext uri="{FF2B5EF4-FFF2-40B4-BE49-F238E27FC236}">
                <a16:creationId xmlns:a16="http://schemas.microsoft.com/office/drawing/2014/main" id="{34F901A4-3F21-4F3A-82F1-E76169E54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267200"/>
            <a:ext cx="1371600" cy="858838"/>
          </a:xfrm>
          <a:prstGeom prst="irregularSeal2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准备</a:t>
            </a:r>
          </a:p>
        </p:txBody>
      </p:sp>
      <p:sp>
        <p:nvSpPr>
          <p:cNvPr id="34" name="AutoShape 10">
            <a:extLst>
              <a:ext uri="{FF2B5EF4-FFF2-40B4-BE49-F238E27FC236}">
                <a16:creationId xmlns:a16="http://schemas.microsoft.com/office/drawing/2014/main" id="{61A8D0C2-8034-4AE6-9C1C-E9F62509B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334000"/>
            <a:ext cx="1676400" cy="1066800"/>
          </a:xfrm>
          <a:prstGeom prst="chevron">
            <a:avLst>
              <a:gd name="adj" fmla="val 39286"/>
            </a:avLst>
          </a:prstGeom>
          <a:solidFill>
            <a:srgbClr val="FFFF00"/>
          </a:solidFill>
          <a:ln w="9525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lIns="198000" rIns="18000" anchor="ctr"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首次</a:t>
            </a:r>
            <a:b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</a:b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登录</a:t>
            </a:r>
          </a:p>
        </p:txBody>
      </p:sp>
      <p:sp>
        <p:nvSpPr>
          <p:cNvPr id="35" name="AutoShape 11">
            <a:extLst>
              <a:ext uri="{FF2B5EF4-FFF2-40B4-BE49-F238E27FC236}">
                <a16:creationId xmlns:a16="http://schemas.microsoft.com/office/drawing/2014/main" id="{131B54ED-B328-432B-BCD5-13A24EE9F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3334" y="2641592"/>
            <a:ext cx="1676400" cy="1066800"/>
          </a:xfrm>
          <a:prstGeom prst="chevron">
            <a:avLst>
              <a:gd name="adj" fmla="val 39286"/>
            </a:avLst>
          </a:prstGeom>
          <a:solidFill>
            <a:srgbClr val="00B050"/>
          </a:solidFill>
          <a:ln w="9525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0B050"/>
            </a:extrusionClr>
          </a:sp3d>
        </p:spPr>
        <p:txBody>
          <a:bodyPr wrap="none" lIns="198000" rIns="18000" anchor="ctr"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在线</a:t>
            </a:r>
            <a:b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</a:b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审核</a:t>
            </a:r>
            <a:endParaRPr lang="en-US" altLang="zh-CN" sz="2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新魏" panose="02010800040101010101" pitchFamily="2" charset="-122"/>
            </a:endParaRPr>
          </a:p>
        </p:txBody>
      </p:sp>
      <p:sp>
        <p:nvSpPr>
          <p:cNvPr id="36" name="AutoShape 12">
            <a:extLst>
              <a:ext uri="{FF2B5EF4-FFF2-40B4-BE49-F238E27FC236}">
                <a16:creationId xmlns:a16="http://schemas.microsoft.com/office/drawing/2014/main" id="{7BEC2FD1-0D0E-4B35-B530-8BDFF082F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3534" y="1727192"/>
            <a:ext cx="1676400" cy="1066800"/>
          </a:xfrm>
          <a:prstGeom prst="chevron">
            <a:avLst>
              <a:gd name="adj" fmla="val 39286"/>
            </a:avLst>
          </a:prstGeom>
          <a:solidFill>
            <a:srgbClr val="00B0F0"/>
          </a:solidFill>
          <a:ln w="9525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0B0F0"/>
            </a:extrusionClr>
          </a:sp3d>
        </p:spPr>
        <p:txBody>
          <a:bodyPr lIns="234000" rIns="18000" anchor="ctr">
            <a:flatTx/>
          </a:bodyPr>
          <a:lstStyle/>
          <a:p>
            <a:pPr algn="ctr" eaLnBrk="0" hangingPunct="0">
              <a:defRPr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问题反馈</a:t>
            </a:r>
          </a:p>
        </p:txBody>
      </p:sp>
      <p:sp>
        <p:nvSpPr>
          <p:cNvPr id="39" name="TextBox 15">
            <a:extLst>
              <a:ext uri="{FF2B5EF4-FFF2-40B4-BE49-F238E27FC236}">
                <a16:creationId xmlns:a16="http://schemas.microsoft.com/office/drawing/2014/main" id="{998A8313-7719-4986-9BE6-ACB96F536D69}"/>
              </a:ext>
            </a:extLst>
          </p:cNvPr>
          <p:cNvSpPr txBox="1"/>
          <p:nvPr/>
        </p:nvSpPr>
        <p:spPr>
          <a:xfrm>
            <a:off x="4867412" y="2541868"/>
            <a:ext cx="14315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可以在电脑上申请</a:t>
            </a:r>
            <a:br>
              <a:rPr kumimoji="1"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kumimoji="1"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也可以用手机随时随地申请</a:t>
            </a:r>
          </a:p>
        </p:txBody>
      </p:sp>
      <p:sp>
        <p:nvSpPr>
          <p:cNvPr id="40" name="TextBox 16">
            <a:extLst>
              <a:ext uri="{FF2B5EF4-FFF2-40B4-BE49-F238E27FC236}">
                <a16:creationId xmlns:a16="http://schemas.microsoft.com/office/drawing/2014/main" id="{2D21DE61-9D23-48AB-B879-152453AF72D1}"/>
              </a:ext>
            </a:extLst>
          </p:cNvPr>
          <p:cNvSpPr txBox="1"/>
          <p:nvPr/>
        </p:nvSpPr>
        <p:spPr>
          <a:xfrm>
            <a:off x="6519997" y="1451014"/>
            <a:ext cx="16430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可以在电脑上审核</a:t>
            </a:r>
            <a:br>
              <a:rPr kumimoji="1"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kumimoji="1"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也可以用手机随时随地审核</a:t>
            </a:r>
          </a:p>
        </p:txBody>
      </p:sp>
      <p:sp>
        <p:nvSpPr>
          <p:cNvPr id="41" name="TextBox 17">
            <a:extLst>
              <a:ext uri="{FF2B5EF4-FFF2-40B4-BE49-F238E27FC236}">
                <a16:creationId xmlns:a16="http://schemas.microsoft.com/office/drawing/2014/main" id="{FE5C5CB1-CC08-4EE2-BA81-06B1B7EA88B6}"/>
              </a:ext>
            </a:extLst>
          </p:cNvPr>
          <p:cNvSpPr txBox="1"/>
          <p:nvPr/>
        </p:nvSpPr>
        <p:spPr>
          <a:xfrm>
            <a:off x="8476956" y="3043411"/>
            <a:ext cx="1643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随时反馈</a:t>
            </a:r>
          </a:p>
        </p:txBody>
      </p:sp>
      <p:sp>
        <p:nvSpPr>
          <p:cNvPr id="43" name="TextBox 15">
            <a:extLst>
              <a:ext uri="{FF2B5EF4-FFF2-40B4-BE49-F238E27FC236}">
                <a16:creationId xmlns:a16="http://schemas.microsoft.com/office/drawing/2014/main" id="{956768A4-20F9-4B8E-B6EC-39A4F08E340E}"/>
              </a:ext>
            </a:extLst>
          </p:cNvPr>
          <p:cNvSpPr txBox="1"/>
          <p:nvPr/>
        </p:nvSpPr>
        <p:spPr>
          <a:xfrm>
            <a:off x="1904406" y="3791715"/>
            <a:ext cx="164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统一入口，</a:t>
            </a:r>
            <a:br>
              <a:rPr kumimoji="1"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kumimoji="1"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统一人员信息，一次登录。</a:t>
            </a:r>
          </a:p>
        </p:txBody>
      </p:sp>
      <p:sp>
        <p:nvSpPr>
          <p:cNvPr id="44" name="AutoShape 2">
            <a:extLst>
              <a:ext uri="{FF2B5EF4-FFF2-40B4-BE49-F238E27FC236}">
                <a16:creationId xmlns:a16="http://schemas.microsoft.com/office/drawing/2014/main" id="{605CEC37-5948-4712-8591-264928480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8131" y="4278106"/>
            <a:ext cx="1676400" cy="1066800"/>
          </a:xfrm>
          <a:prstGeom prst="chevron">
            <a:avLst>
              <a:gd name="adj" fmla="val 39286"/>
            </a:avLst>
          </a:prstGeom>
          <a:solidFill>
            <a:srgbClr val="92D050"/>
          </a:solidFill>
          <a:ln w="9525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92D050"/>
            </a:extrusionClr>
          </a:sp3d>
        </p:spPr>
        <p:txBody>
          <a:bodyPr wrap="none" lIns="198000" rIns="18000" anchor="ctr"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通知</a:t>
            </a:r>
            <a:b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</a:b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公告</a:t>
            </a:r>
          </a:p>
        </p:txBody>
      </p:sp>
      <p:sp>
        <p:nvSpPr>
          <p:cNvPr id="45" name="TextBox 15">
            <a:extLst>
              <a:ext uri="{FF2B5EF4-FFF2-40B4-BE49-F238E27FC236}">
                <a16:creationId xmlns:a16="http://schemas.microsoft.com/office/drawing/2014/main" id="{951BA201-757B-40F7-B9BD-FDD1F3280BC3}"/>
              </a:ext>
            </a:extLst>
          </p:cNvPr>
          <p:cNvSpPr txBox="1"/>
          <p:nvPr/>
        </p:nvSpPr>
        <p:spPr>
          <a:xfrm>
            <a:off x="3178129" y="3123617"/>
            <a:ext cx="1689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针对登录人身份</a:t>
            </a:r>
            <a:br>
              <a:rPr kumimoji="1" lang="en-US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kumimoji="1"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展示针对的信息</a:t>
            </a:r>
          </a:p>
        </p:txBody>
      </p:sp>
      <p:sp>
        <p:nvSpPr>
          <p:cNvPr id="46" name="AutoShape 2">
            <a:extLst>
              <a:ext uri="{FF2B5EF4-FFF2-40B4-BE49-F238E27FC236}">
                <a16:creationId xmlns:a16="http://schemas.microsoft.com/office/drawing/2014/main" id="{9EC812ED-13E8-4866-9E31-2C3F1001BE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459" y="4987861"/>
            <a:ext cx="1676400" cy="1066800"/>
          </a:xfrm>
          <a:prstGeom prst="chevron">
            <a:avLst>
              <a:gd name="adj" fmla="val 39286"/>
            </a:avLst>
          </a:prstGeom>
          <a:solidFill>
            <a:srgbClr val="92D050"/>
          </a:solidFill>
          <a:ln w="9525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92D050"/>
            </a:extrusionClr>
          </a:sp3d>
        </p:spPr>
        <p:txBody>
          <a:bodyPr wrap="none" lIns="198000" rIns="18000" anchor="ctr">
            <a:flatTx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统一</a:t>
            </a:r>
            <a:b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</a:b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入口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984984" y="2307479"/>
            <a:ext cx="4222032" cy="303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23900" b="1" dirty="0">
                <a:solidFill>
                  <a:schemeClr val="bg1">
                    <a:alpha val="23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1" name="1"/>
          <p:cNvSpPr txBox="1"/>
          <p:nvPr/>
        </p:nvSpPr>
        <p:spPr>
          <a:xfrm>
            <a:off x="3427562" y="2779144"/>
            <a:ext cx="542313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首次登录</a:t>
            </a:r>
            <a:endParaRPr lang="zh-CN" altLang="en-US" sz="6600" dirty="0">
              <a:solidFill>
                <a:schemeClr val="bg1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2259F4B-23B8-0292-CDDC-7CB3D7A4C0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733" y="423282"/>
            <a:ext cx="2133710" cy="4445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307975" y="355726"/>
            <a:ext cx="366903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登录页面介绍</a:t>
            </a: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507031-64F1-E2E4-29C0-E5B5DC54026B}"/>
              </a:ext>
            </a:extLst>
          </p:cNvPr>
          <p:cNvSpPr txBox="1"/>
          <p:nvPr/>
        </p:nvSpPr>
        <p:spPr>
          <a:xfrm>
            <a:off x="4894053" y="895875"/>
            <a:ext cx="5267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登录地址（电脑或者手机浏览器打开）：</a:t>
            </a:r>
            <a:r>
              <a:rPr lang="en-US" altLang="zh-CN" dirty="0"/>
              <a:t>my.jssnu.edu.cn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88681F5-BBCE-DF5E-4D65-9FE13DD850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8808" y="1661920"/>
            <a:ext cx="8547158" cy="496604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0A28452-AACA-1FD9-FB6B-0342EDCED777}"/>
              </a:ext>
            </a:extLst>
          </p:cNvPr>
          <p:cNvSpPr txBox="1"/>
          <p:nvPr/>
        </p:nvSpPr>
        <p:spPr>
          <a:xfrm>
            <a:off x="155575" y="2265872"/>
            <a:ext cx="318548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登录页面功能：</a:t>
            </a:r>
            <a:endParaRPr lang="en-US" altLang="zh-CN" dirty="0"/>
          </a:p>
          <a:p>
            <a:r>
              <a:rPr lang="zh-CN" altLang="en-US" dirty="0"/>
              <a:t>登录帮助：登录的提示信息</a:t>
            </a:r>
            <a:br>
              <a:rPr lang="en-US" altLang="zh-CN" dirty="0"/>
            </a:br>
            <a:r>
              <a:rPr lang="zh-CN" altLang="en-US" dirty="0"/>
              <a:t>忘记密码：密码遗忘用来找回</a:t>
            </a:r>
            <a:br>
              <a:rPr lang="en-US" altLang="zh-CN" dirty="0"/>
            </a:br>
            <a:r>
              <a:rPr lang="zh-CN" altLang="en-US" dirty="0"/>
              <a:t>扫码登录：移动</a:t>
            </a:r>
            <a:r>
              <a:rPr lang="en-US" altLang="zh-CN" dirty="0"/>
              <a:t>app</a:t>
            </a:r>
            <a:r>
              <a:rPr lang="zh-CN" altLang="en-US" dirty="0"/>
              <a:t>登录后</a:t>
            </a:r>
            <a:br>
              <a:rPr lang="en-US" altLang="zh-CN" dirty="0"/>
            </a:br>
            <a:r>
              <a:rPr lang="zh-CN" altLang="en-US" dirty="0"/>
              <a:t>通过</a:t>
            </a:r>
            <a:r>
              <a:rPr lang="en-US" altLang="zh-CN" dirty="0"/>
              <a:t>app</a:t>
            </a:r>
            <a:r>
              <a:rPr lang="zh-CN" altLang="en-US" dirty="0"/>
              <a:t>扫码快速登录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307975" y="355726"/>
            <a:ext cx="366903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首次登录</a:t>
            </a: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507031-64F1-E2E4-29C0-E5B5DC54026B}"/>
              </a:ext>
            </a:extLst>
          </p:cNvPr>
          <p:cNvSpPr txBox="1"/>
          <p:nvPr/>
        </p:nvSpPr>
        <p:spPr>
          <a:xfrm>
            <a:off x="4894053" y="895875"/>
            <a:ext cx="5267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手机号码若无需要在综合信息平台修改，点击提示即可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0A28452-AACA-1FD9-FB6B-0342EDCED777}"/>
              </a:ext>
            </a:extLst>
          </p:cNvPr>
          <p:cNvSpPr txBox="1"/>
          <p:nvPr/>
        </p:nvSpPr>
        <p:spPr>
          <a:xfrm>
            <a:off x="307975" y="2967335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首次登录要做的事情</a:t>
            </a:r>
            <a:br>
              <a:rPr lang="en-US" altLang="zh-CN" dirty="0"/>
            </a:br>
            <a:r>
              <a:rPr lang="en-US" altLang="zh-CN" dirty="0"/>
              <a:t>1</a:t>
            </a:r>
            <a:r>
              <a:rPr lang="zh-CN" altLang="en-US" dirty="0"/>
              <a:t>、手机验证码校验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、修改初始密码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088BE03-4738-1C0D-B20D-B92EE116A2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253" y="1978324"/>
            <a:ext cx="7224240" cy="43563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808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984984" y="2307479"/>
            <a:ext cx="4222032" cy="303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23900" b="1" dirty="0">
                <a:solidFill>
                  <a:schemeClr val="bg1">
                    <a:alpha val="23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1" name="1"/>
          <p:cNvSpPr txBox="1"/>
          <p:nvPr/>
        </p:nvSpPr>
        <p:spPr>
          <a:xfrm>
            <a:off x="2981738" y="2875002"/>
            <a:ext cx="7651755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智慧校园</a:t>
            </a:r>
            <a:r>
              <a:rPr lang="en-US" altLang="zh-CN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PC</a:t>
            </a:r>
            <a:r>
              <a:rPr lang="zh-CN" altLang="en-US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59号-创粗黑" panose="00000500000000000000" charset="-122"/>
                <a:sym typeface="Arial" panose="020B0604020202020204" pitchFamily="34" charset="0"/>
              </a:rPr>
              <a:t>端使用</a:t>
            </a:r>
            <a:endParaRPr lang="zh-CN" altLang="en-US" sz="6600" dirty="0">
              <a:solidFill>
                <a:schemeClr val="bg1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4E5B4AD-4F95-F8A3-4DA3-747EF76DDB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733" y="423282"/>
            <a:ext cx="2133710" cy="444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9470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8115" y="281305"/>
            <a:ext cx="316166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门户功能介绍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C94B904-DEA8-9F39-EB45-FDC234B9EC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7305" y="1386567"/>
            <a:ext cx="8428361" cy="491934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BE0891-D896-BAC0-8463-6B92968C5AA2}"/>
              </a:ext>
            </a:extLst>
          </p:cNvPr>
          <p:cNvSpPr txBox="1"/>
          <p:nvPr/>
        </p:nvSpPr>
        <p:spPr>
          <a:xfrm>
            <a:off x="4106174" y="971909"/>
            <a:ext cx="590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点击设置有查看个人信息、修改别名、修改密码等功能。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62D7C1-2E2E-3529-C0A3-E0DE708FD419}"/>
              </a:ext>
            </a:extLst>
          </p:cNvPr>
          <p:cNvSpPr txBox="1"/>
          <p:nvPr/>
        </p:nvSpPr>
        <p:spPr>
          <a:xfrm>
            <a:off x="187198" y="2162355"/>
            <a:ext cx="318548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智能检索：快速搜索相关内容</a:t>
            </a:r>
            <a:br>
              <a:rPr lang="en-US" altLang="zh-CN" dirty="0"/>
            </a:br>
            <a:r>
              <a:rPr lang="zh-CN" altLang="en-US" dirty="0"/>
              <a:t>个人中心：查看通知、</a:t>
            </a:r>
            <a:endParaRPr lang="en-US" altLang="zh-CN" dirty="0"/>
          </a:p>
          <a:p>
            <a:r>
              <a:rPr lang="en-US" altLang="zh-CN" dirty="0"/>
              <a:t>	</a:t>
            </a:r>
            <a:r>
              <a:rPr lang="zh-CN" altLang="en-US" dirty="0"/>
              <a:t>待办已办等</a:t>
            </a:r>
            <a:endParaRPr lang="en-US" altLang="zh-CN" dirty="0"/>
          </a:p>
          <a:p>
            <a:r>
              <a:rPr lang="zh-CN" altLang="en-US" dirty="0"/>
              <a:t>办事大厅：点击进入后查看</a:t>
            </a:r>
            <a:br>
              <a:rPr lang="en-US" altLang="zh-CN" dirty="0"/>
            </a:br>
            <a:r>
              <a:rPr lang="en-US" altLang="zh-CN" dirty="0"/>
              <a:t>	</a:t>
            </a:r>
            <a:r>
              <a:rPr lang="zh-CN" altLang="en-US" dirty="0"/>
              <a:t>所有应用</a:t>
            </a:r>
            <a:endParaRPr lang="en-US" altLang="zh-CN" dirty="0"/>
          </a:p>
          <a:p>
            <a:r>
              <a:rPr lang="zh-CN" altLang="en-US" dirty="0"/>
              <a:t>日程：查看相关日程，</a:t>
            </a:r>
            <a:endParaRPr lang="en-US" altLang="zh-CN" dirty="0"/>
          </a:p>
          <a:p>
            <a:r>
              <a:rPr lang="en-US" altLang="zh-CN" dirty="0"/>
              <a:t>	</a:t>
            </a:r>
            <a:r>
              <a:rPr lang="zh-CN" altLang="en-US" dirty="0"/>
              <a:t>部分功能会自动添加</a:t>
            </a:r>
            <a:endParaRPr lang="en-US" altLang="zh-CN" dirty="0"/>
          </a:p>
          <a:p>
            <a:r>
              <a:rPr lang="en-US" altLang="zh-CN" dirty="0"/>
              <a:t>	</a:t>
            </a:r>
            <a:r>
              <a:rPr lang="zh-CN" altLang="en-US" dirty="0"/>
              <a:t>日程。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226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"/>
          <p:cNvSpPr txBox="1"/>
          <p:nvPr/>
        </p:nvSpPr>
        <p:spPr>
          <a:xfrm>
            <a:off x="158115" y="281305"/>
            <a:ext cx="316166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字魂35号-经典雅黑" panose="00000500000000000000" charset="-122"/>
                <a:sym typeface="Arial" panose="020B0604020202020204" pitchFamily="34" charset="0"/>
              </a:rPr>
              <a:t>门户功能介绍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字魂35号-经典雅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" name="AutoShape 2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up.ekoooo.com/uploads2/allimg/120322/9_120322082515_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BE0891-D896-BAC0-8463-6B92968C5AA2}"/>
              </a:ext>
            </a:extLst>
          </p:cNvPr>
          <p:cNvSpPr txBox="1"/>
          <p:nvPr/>
        </p:nvSpPr>
        <p:spPr>
          <a:xfrm>
            <a:off x="4129178" y="1017917"/>
            <a:ext cx="7340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智能导航：智能问答和反馈的功能，会根据关键字自动回复部分消息，</a:t>
            </a:r>
            <a:endParaRPr lang="en-US" altLang="zh-CN" dirty="0"/>
          </a:p>
          <a:p>
            <a:r>
              <a:rPr lang="en-US" altLang="zh-CN" dirty="0"/>
              <a:t>	</a:t>
            </a:r>
            <a:r>
              <a:rPr lang="zh-CN" altLang="en-US" dirty="0"/>
              <a:t>接收反馈意见。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62D7C1-2E2E-3529-C0A3-E0DE708FD419}"/>
              </a:ext>
            </a:extLst>
          </p:cNvPr>
          <p:cNvSpPr txBox="1"/>
          <p:nvPr/>
        </p:nvSpPr>
        <p:spPr>
          <a:xfrm>
            <a:off x="460375" y="3559834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服务中心：快捷查看到所有服务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64E59C9-659F-62BC-FD00-FBEA85201D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8806" y="2065006"/>
            <a:ext cx="7332453" cy="40985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902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字魂59号-创粗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字魂59号-创粗黑"/>
        <a:ea typeface=""/>
        <a:cs typeface=""/>
        <a:font script="Jpan" typeface="ＭＳ Ｐゴシック"/>
        <a:font script="Hang" typeface="맑은 고딕"/>
        <a:font script="Hans" typeface="字魂59号-创粗黑"/>
        <a:font script="Hant" typeface="新細明體"/>
        <a:font script="Arab" typeface="字魂59号-创粗黑"/>
        <a:font script="Hebr" typeface="字魂59号-创粗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59号-创粗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字魂59号-创粗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字魂59号-创粗黑"/>
        <a:ea typeface=""/>
        <a:cs typeface=""/>
        <a:font script="Jpan" typeface="ＭＳ Ｐゴシック"/>
        <a:font script="Hang" typeface="맑은 고딕"/>
        <a:font script="Hans" typeface="字魂59号-创粗黑"/>
        <a:font script="Hant" typeface="新細明體"/>
        <a:font script="Arab" typeface="字魂59号-创粗黑"/>
        <a:font script="Hebr" typeface="字魂59号-创粗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59号-创粗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</TotalTime>
  <Words>640</Words>
  <Application>Microsoft Office PowerPoint</Application>
  <PresentationFormat>宽屏</PresentationFormat>
  <Paragraphs>118</Paragraphs>
  <Slides>25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微软雅黑</vt:lpstr>
      <vt:lpstr>字魂59号-创粗黑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c'c</dc:creator>
  <cp:lastModifiedBy>印天宇</cp:lastModifiedBy>
  <cp:revision>581</cp:revision>
  <dcterms:created xsi:type="dcterms:W3CDTF">2019-06-19T02:08:00Z</dcterms:created>
  <dcterms:modified xsi:type="dcterms:W3CDTF">2022-10-12T01:38:05Z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99B9E343D3484AFC8F50DE7E647362A7</vt:lpwstr>
  </property>
</Properties>
</file>